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B96FE-2121-484B-AFC2-B7797DF50DD0}" v="2" dt="2020-11-30T08:57:00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4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1A4B96FE-2121-484B-AFC2-B7797DF50DD0}"/>
    <pc:docChg chg="custSel modSld">
      <pc:chgData name="Hanneke van Tuinen" userId="ed22c550-b84f-4481-816d-c5ae7bd4721b" providerId="ADAL" clId="{1A4B96FE-2121-484B-AFC2-B7797DF50DD0}" dt="2020-11-30T08:57:00.978" v="112" actId="1076"/>
      <pc:docMkLst>
        <pc:docMk/>
      </pc:docMkLst>
      <pc:sldChg chg="modSp">
        <pc:chgData name="Hanneke van Tuinen" userId="ed22c550-b84f-4481-816d-c5ae7bd4721b" providerId="ADAL" clId="{1A4B96FE-2121-484B-AFC2-B7797DF50DD0}" dt="2020-11-29T10:00:05.553" v="81" actId="6559"/>
        <pc:sldMkLst>
          <pc:docMk/>
          <pc:sldMk cId="1736693185" sldId="257"/>
        </pc:sldMkLst>
        <pc:spChg chg="mod">
          <ac:chgData name="Hanneke van Tuinen" userId="ed22c550-b84f-4481-816d-c5ae7bd4721b" providerId="ADAL" clId="{1A4B96FE-2121-484B-AFC2-B7797DF50DD0}" dt="2020-11-29T10:00:05.553" v="81" actId="6559"/>
          <ac:spMkLst>
            <pc:docMk/>
            <pc:sldMk cId="1736693185" sldId="257"/>
            <ac:spMk id="3" creationId="{C8722DDC-8EEE-4A06-8DFE-B44871EAA2CF}"/>
          </ac:spMkLst>
        </pc:spChg>
        <pc:picChg chg="mod">
          <ac:chgData name="Hanneke van Tuinen" userId="ed22c550-b84f-4481-816d-c5ae7bd4721b" providerId="ADAL" clId="{1A4B96FE-2121-484B-AFC2-B7797DF50DD0}" dt="2020-11-29T09:59:39.580" v="0" actId="1076"/>
          <ac:picMkLst>
            <pc:docMk/>
            <pc:sldMk cId="1736693185" sldId="257"/>
            <ac:picMk id="5" creationId="{6D3BA21E-E6C8-4E14-8E53-C5DF567E9DFF}"/>
          </ac:picMkLst>
        </pc:picChg>
      </pc:sldChg>
      <pc:sldChg chg="modSp">
        <pc:chgData name="Hanneke van Tuinen" userId="ed22c550-b84f-4481-816d-c5ae7bd4721b" providerId="ADAL" clId="{1A4B96FE-2121-484B-AFC2-B7797DF50DD0}" dt="2020-11-29T10:01:01.683" v="88" actId="114"/>
        <pc:sldMkLst>
          <pc:docMk/>
          <pc:sldMk cId="1995066033" sldId="259"/>
        </pc:sldMkLst>
        <pc:spChg chg="mod">
          <ac:chgData name="Hanneke van Tuinen" userId="ed22c550-b84f-4481-816d-c5ae7bd4721b" providerId="ADAL" clId="{1A4B96FE-2121-484B-AFC2-B7797DF50DD0}" dt="2020-11-29T10:01:01.683" v="88" actId="114"/>
          <ac:spMkLst>
            <pc:docMk/>
            <pc:sldMk cId="1995066033" sldId="259"/>
            <ac:spMk id="2" creationId="{AFFC1F74-E598-4D4B-B403-829488227C0A}"/>
          </ac:spMkLst>
        </pc:spChg>
        <pc:spChg chg="mod">
          <ac:chgData name="Hanneke van Tuinen" userId="ed22c550-b84f-4481-816d-c5ae7bd4721b" providerId="ADAL" clId="{1A4B96FE-2121-484B-AFC2-B7797DF50DD0}" dt="2020-11-29T10:00:42.956" v="82" actId="1076"/>
          <ac:spMkLst>
            <pc:docMk/>
            <pc:sldMk cId="1995066033" sldId="259"/>
            <ac:spMk id="3" creationId="{18E5DB13-6711-4393-BB72-AA1B7C6E5B42}"/>
          </ac:spMkLst>
        </pc:spChg>
      </pc:sldChg>
      <pc:sldChg chg="modSp">
        <pc:chgData name="Hanneke van Tuinen" userId="ed22c550-b84f-4481-816d-c5ae7bd4721b" providerId="ADAL" clId="{1A4B96FE-2121-484B-AFC2-B7797DF50DD0}" dt="2020-11-30T08:53:59.005" v="89" actId="20577"/>
        <pc:sldMkLst>
          <pc:docMk/>
          <pc:sldMk cId="2952535320" sldId="264"/>
        </pc:sldMkLst>
        <pc:spChg chg="mod">
          <ac:chgData name="Hanneke van Tuinen" userId="ed22c550-b84f-4481-816d-c5ae7bd4721b" providerId="ADAL" clId="{1A4B96FE-2121-484B-AFC2-B7797DF50DD0}" dt="2020-11-30T08:53:59.005" v="89" actId="20577"/>
          <ac:spMkLst>
            <pc:docMk/>
            <pc:sldMk cId="2952535320" sldId="264"/>
            <ac:spMk id="3" creationId="{7EBE506A-8937-41B6-BF7F-58DF6A10F7C5}"/>
          </ac:spMkLst>
        </pc:spChg>
      </pc:sldChg>
      <pc:sldChg chg="modSp">
        <pc:chgData name="Hanneke van Tuinen" userId="ed22c550-b84f-4481-816d-c5ae7bd4721b" providerId="ADAL" clId="{1A4B96FE-2121-484B-AFC2-B7797DF50DD0}" dt="2020-11-30T08:56:46.009" v="109" actId="1076"/>
        <pc:sldMkLst>
          <pc:docMk/>
          <pc:sldMk cId="1341965338" sldId="266"/>
        </pc:sldMkLst>
        <pc:spChg chg="mod">
          <ac:chgData name="Hanneke van Tuinen" userId="ed22c550-b84f-4481-816d-c5ae7bd4721b" providerId="ADAL" clId="{1A4B96FE-2121-484B-AFC2-B7797DF50DD0}" dt="2020-11-30T08:56:42.978" v="108" actId="20577"/>
          <ac:spMkLst>
            <pc:docMk/>
            <pc:sldMk cId="1341965338" sldId="266"/>
            <ac:spMk id="2" creationId="{4A777AC1-B9DE-4E35-895B-DE0E3C46D511}"/>
          </ac:spMkLst>
        </pc:spChg>
        <pc:picChg chg="mod">
          <ac:chgData name="Hanneke van Tuinen" userId="ed22c550-b84f-4481-816d-c5ae7bd4721b" providerId="ADAL" clId="{1A4B96FE-2121-484B-AFC2-B7797DF50DD0}" dt="2020-11-30T08:56:46.009" v="109" actId="1076"/>
          <ac:picMkLst>
            <pc:docMk/>
            <pc:sldMk cId="1341965338" sldId="266"/>
            <ac:picMk id="6" creationId="{54A8503D-8B94-4ECF-BF03-F1DDFE57D5C8}"/>
          </ac:picMkLst>
        </pc:picChg>
      </pc:sldChg>
      <pc:sldChg chg="modSp">
        <pc:chgData name="Hanneke van Tuinen" userId="ed22c550-b84f-4481-816d-c5ae7bd4721b" providerId="ADAL" clId="{1A4B96FE-2121-484B-AFC2-B7797DF50DD0}" dt="2020-11-30T08:57:00.978" v="112" actId="1076"/>
        <pc:sldMkLst>
          <pc:docMk/>
          <pc:sldMk cId="1568476790" sldId="267"/>
        </pc:sldMkLst>
        <pc:picChg chg="mod">
          <ac:chgData name="Hanneke van Tuinen" userId="ed22c550-b84f-4481-816d-c5ae7bd4721b" providerId="ADAL" clId="{1A4B96FE-2121-484B-AFC2-B7797DF50DD0}" dt="2020-11-30T08:56:55.468" v="110" actId="14100"/>
          <ac:picMkLst>
            <pc:docMk/>
            <pc:sldMk cId="1568476790" sldId="267"/>
            <ac:picMk id="7" creationId="{13CD97AC-F646-4672-B628-9CDBE097EE00}"/>
          </ac:picMkLst>
        </pc:picChg>
        <pc:picChg chg="mod">
          <ac:chgData name="Hanneke van Tuinen" userId="ed22c550-b84f-4481-816d-c5ae7bd4721b" providerId="ADAL" clId="{1A4B96FE-2121-484B-AFC2-B7797DF50DD0}" dt="2020-11-30T08:57:00.978" v="112" actId="1076"/>
          <ac:picMkLst>
            <pc:docMk/>
            <pc:sldMk cId="1568476790" sldId="267"/>
            <ac:picMk id="4098" creationId="{F3D9E2B3-40A1-4C9B-BAE2-E0C9C89532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0EA97C-B809-45E0-A9E2-E5882BFD33EB}" type="datetime1">
              <a:rPr lang="nl-NL" smtClean="0"/>
              <a:t>30-11-2020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148070-BB63-4AB2-93E2-2A30556701E1}" type="datetime1">
              <a:rPr lang="nl-NL" smtClean="0"/>
              <a:t>30-11-2020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565F9AE-BFFA-4397-9A9B-ECDD71208513}" type="datetime1">
              <a:rPr lang="nl-NL" smtClean="0"/>
              <a:t>30-11-2020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1A3E2-AC0B-43D4-9C0D-5BC43413D0D9}" type="datetime1">
              <a:rPr lang="nl-NL" smtClean="0"/>
              <a:t>30-11-2020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 het model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BB443-3CF3-4283-B31E-9D5D504E632F}" type="datetime1">
              <a:rPr lang="nl-NL" smtClean="0"/>
              <a:t>30-11-2020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80720-5837-4C35-BBE5-1C1ED630F5B7}" type="datetime1">
              <a:rPr lang="nl-NL" smtClean="0"/>
              <a:t>30-11-2020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1D61260-E445-41FE-8C4B-72173B6D0ED2}" type="datetime1">
              <a:rPr lang="nl-NL" smtClean="0"/>
              <a:t>30-11-2020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221E6-93FE-4E73-A747-F51086EDA737}" type="datetime1">
              <a:rPr lang="nl-NL" smtClean="0"/>
              <a:t>30-11-2020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085B3-56AC-4272-A0A8-7A87BE8500B8}" type="datetime1">
              <a:rPr lang="nl-NL" smtClean="0"/>
              <a:t>30-11-2020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61C45-8544-4D8A-9076-355F45D20F8A}" type="datetime1">
              <a:rPr lang="nl-NL" smtClean="0"/>
              <a:t>30-11-2020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51E75-6D2D-4AAA-97D4-ECC5AACC1597}" type="datetime1">
              <a:rPr lang="nl-NL" smtClean="0"/>
              <a:t>30-11-2020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91434D6-CBFF-4FFF-8AC2-8BBE1C43CBB9}" type="datetime1">
              <a:rPr lang="nl-NL" smtClean="0"/>
              <a:t>30-11-2020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 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D6C6CD4-61FA-4797-A9C5-D735A3502853}" type="datetime1">
              <a:rPr lang="nl-NL" smtClean="0"/>
              <a:t>30-11-2020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64366-1BE6-485D-BF1A-8F9BCC4FB451}" type="datetime1">
              <a:rPr lang="nl-NL" smtClean="0"/>
              <a:t>30-11-2020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TLrz_m-ssf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10"/>
            <a:ext cx="12191979" cy="6857990"/>
          </a:xfrm>
          <a:prstGeom prst="rect">
            <a:avLst/>
          </a:prstGeom>
        </p:spPr>
      </p:pic>
      <p:sp>
        <p:nvSpPr>
          <p:cNvPr id="64" name="Rechthoe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hthoe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>
                <a:solidFill>
                  <a:schemeClr val="tx1"/>
                </a:solidFill>
              </a:rPr>
              <a:t>Oogheelkunde</a:t>
            </a:r>
            <a:endParaRPr lang="nl" sz="4000" dirty="0">
              <a:solidFill>
                <a:schemeClr val="tx1"/>
              </a:solidFill>
            </a:endParaRP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nl-NL" sz="1400" spc="0" dirty="0">
                <a:solidFill>
                  <a:schemeClr val="tx1"/>
                </a:solidFill>
              </a:rPr>
              <a:t>Medisch Technisch Handelen</a:t>
            </a:r>
          </a:p>
          <a:p>
            <a:pPr rtl="0"/>
            <a:r>
              <a:rPr lang="nl-NL" sz="1400" spc="0" dirty="0">
                <a:solidFill>
                  <a:schemeClr val="tx1"/>
                </a:solidFill>
              </a:rPr>
              <a:t>Hanneke van Tuinen</a:t>
            </a:r>
          </a:p>
          <a:p>
            <a:pPr rtl="0"/>
            <a:r>
              <a:rPr lang="nl-NL" sz="1400" spc="0" dirty="0">
                <a:solidFill>
                  <a:schemeClr val="tx1"/>
                </a:solidFill>
              </a:rPr>
              <a:t>Noorderpoort Groningen</a:t>
            </a:r>
            <a:endParaRPr lang="nl" sz="14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7AC1-B9DE-4E35-895B-DE0E3C46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Tonometrie</a:t>
            </a:r>
            <a:r>
              <a:rPr lang="nl-NL" dirty="0"/>
              <a:t> (oogboldrukmeting)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AD6CD-F21E-4956-8379-C03AAC47E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227554"/>
            <a:ext cx="4663440" cy="374904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Doel:</a:t>
            </a:r>
            <a:r>
              <a:rPr lang="nl-NL" dirty="0"/>
              <a:t> het meten van de druk die de inhoud van de oogbol uitoefent op de wand van de vaten.</a:t>
            </a:r>
          </a:p>
          <a:p>
            <a:pPr marL="0" indent="0">
              <a:buNone/>
            </a:pPr>
            <a:r>
              <a:rPr lang="nl-NL" dirty="0"/>
              <a:t>Dient voor het opsporen van </a:t>
            </a:r>
            <a:r>
              <a:rPr lang="nl-NL" i="1" dirty="0"/>
              <a:t>glaucoom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Met behulp van </a:t>
            </a:r>
            <a:r>
              <a:rPr lang="nl-NL" dirty="0" err="1"/>
              <a:t>applanatietonometrie</a:t>
            </a:r>
            <a:r>
              <a:rPr lang="nl-NL" dirty="0"/>
              <a:t> of de </a:t>
            </a:r>
            <a:r>
              <a:rPr lang="nl-NL" dirty="0" err="1"/>
              <a:t>puff</a:t>
            </a:r>
            <a:r>
              <a:rPr lang="nl-NL" dirty="0"/>
              <a:t>-meting onder lokale anesthesie.</a:t>
            </a:r>
          </a:p>
          <a:p>
            <a:pPr marL="0" indent="0">
              <a:buNone/>
            </a:pPr>
            <a:r>
              <a:rPr lang="nl-NL" dirty="0"/>
              <a:t>Gemiddeld is een oogdruk &lt;23 </a:t>
            </a:r>
            <a:r>
              <a:rPr lang="nl-NL" dirty="0" err="1"/>
              <a:t>mmHg</a:t>
            </a:r>
            <a:r>
              <a:rPr lang="nl-NL" dirty="0"/>
              <a:t> normaal. Een oogdruk van 10 is optimaal.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6B48D2-F9F9-4F4F-8336-98835C4B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221E6-93FE-4E73-A747-F51086EDA737}" type="datetime1">
              <a:rPr lang="nl-NL" smtClean="0"/>
              <a:t>30-11-2020</a:t>
            </a:fld>
            <a:endParaRPr lang="en-US"/>
          </a:p>
        </p:txBody>
      </p:sp>
      <p:pic>
        <p:nvPicPr>
          <p:cNvPr id="6" name="Tijdelijke aanduiding voor inhoud 2">
            <a:extLst>
              <a:ext uri="{FF2B5EF4-FFF2-40B4-BE49-F238E27FC236}">
                <a16:creationId xmlns:a16="http://schemas.microsoft.com/office/drawing/2014/main" id="{54A8503D-8B94-4ECF-BF03-F1DDFE57D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" t="22013" r="43982" b="24872"/>
          <a:stretch/>
        </p:blipFill>
        <p:spPr>
          <a:xfrm>
            <a:off x="6162675" y="1863699"/>
            <a:ext cx="527183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B8845-B00C-4F35-B988-AD11D907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visusonderzoeken: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83D4D4-7010-4FC2-BD5B-CB3A90E4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289060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 err="1"/>
              <a:t>Oogspiegelen</a:t>
            </a:r>
            <a:endParaRPr lang="nl-NL" sz="1500" b="1" dirty="0"/>
          </a:p>
          <a:p>
            <a:pPr marL="0" indent="0">
              <a:buNone/>
            </a:pPr>
            <a:r>
              <a:rPr lang="nl-NL" sz="1500" dirty="0"/>
              <a:t>De binnenkant van het oog d.w.z. het netvlies, de bloedvaten en de oogzenuw (papil) worden met dit onderzoek beoordeeld.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F8CCD3-4A1D-479F-A84F-278C0E51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4908" y="2014194"/>
            <a:ext cx="3221886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/>
              <a:t>Oftalmoscopie</a:t>
            </a:r>
          </a:p>
          <a:p>
            <a:pPr marL="0" indent="0">
              <a:buNone/>
            </a:pPr>
            <a:r>
              <a:rPr lang="nl-NL" sz="1500" dirty="0"/>
              <a:t>Het bekijken van de toestand van de bloedvaten bij ziekten zoals DM en arteriosclerose.</a:t>
            </a:r>
          </a:p>
          <a:p>
            <a:pPr marL="0" indent="0">
              <a:buNone/>
            </a:pPr>
            <a:r>
              <a:rPr lang="nl-NL" sz="1500" i="1" dirty="0"/>
              <a:t>C-stand (cornea):</a:t>
            </a:r>
            <a:r>
              <a:rPr lang="nl-NL" sz="1500" dirty="0"/>
              <a:t> hoornvlies en lens beoordelen op beschadigingen</a:t>
            </a:r>
          </a:p>
          <a:p>
            <a:pPr marL="0" indent="0">
              <a:buNone/>
            </a:pPr>
            <a:r>
              <a:rPr lang="nl-NL" sz="1500" i="1" dirty="0"/>
              <a:t>F-stand (fundus):</a:t>
            </a:r>
            <a:r>
              <a:rPr lang="nl-NL" sz="1500" dirty="0"/>
              <a:t> bloedvaatjes van het netvlies beoordelen en/of het vaatvlies achterin het oog</a:t>
            </a:r>
            <a:endParaRPr lang="nl-NL" sz="1500" i="1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B5A96A-A1B9-4212-B848-1F70533F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221E6-93FE-4E73-A747-F51086EDA737}" type="datetime1">
              <a:rPr lang="nl-NL" smtClean="0"/>
              <a:t>30-11-2020</a:t>
            </a:fld>
            <a:endParaRPr lang="en-US"/>
          </a:p>
        </p:txBody>
      </p:sp>
      <p:pic>
        <p:nvPicPr>
          <p:cNvPr id="7" name="Picture 5" descr="OOG10">
            <a:extLst>
              <a:ext uri="{FF2B5EF4-FFF2-40B4-BE49-F238E27FC236}">
                <a16:creationId xmlns:a16="http://schemas.microsoft.com/office/drawing/2014/main" id="{13CD97AC-F646-4672-B628-9CDBE097E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1165"/>
          <a:stretch/>
        </p:blipFill>
        <p:spPr bwMode="auto">
          <a:xfrm>
            <a:off x="819052" y="3914775"/>
            <a:ext cx="2858868" cy="2120265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6855B8EB-BD85-4B77-A1C9-A840067F2E52}"/>
              </a:ext>
            </a:extLst>
          </p:cNvPr>
          <p:cNvSpPr txBox="1">
            <a:spLocks/>
          </p:cNvSpPr>
          <p:nvPr/>
        </p:nvSpPr>
        <p:spPr>
          <a:xfrm>
            <a:off x="8220318" y="2150097"/>
            <a:ext cx="3221886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nl-NL" sz="1500" b="1" dirty="0"/>
              <a:t>Fluoresceïnekleuring</a:t>
            </a:r>
          </a:p>
          <a:p>
            <a:pPr marL="0" indent="0">
              <a:buFont typeface="Garamond" pitchFamily="18" charset="0"/>
              <a:buNone/>
            </a:pPr>
            <a:r>
              <a:rPr lang="nl-NL" sz="1500" dirty="0"/>
              <a:t>Om defecten in het hoornlies zichtbaar te maken. Fluoresceïne kleurt het beschadigde weefsel van het hoornvlies.</a:t>
            </a:r>
          </a:p>
        </p:txBody>
      </p:sp>
      <p:pic>
        <p:nvPicPr>
          <p:cNvPr id="4098" name="Picture 2" descr="Mini 3000 Ophthalmoscoop, XHL, met batterijhandvat">
            <a:extLst>
              <a:ext uri="{FF2B5EF4-FFF2-40B4-BE49-F238E27FC236}">
                <a16:creationId xmlns:a16="http://schemas.microsoft.com/office/drawing/2014/main" id="{F3D9E2B3-40A1-4C9B-BAE2-E0C9C895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28" y="3825947"/>
            <a:ext cx="1943100" cy="18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779385">
            <a:extLst>
              <a:ext uri="{FF2B5EF4-FFF2-40B4-BE49-F238E27FC236}">
                <a16:creationId xmlns:a16="http://schemas.microsoft.com/office/drawing/2014/main" id="{A2AFE831-D264-490C-84DC-A64A20C49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1675" r="12858" b="-2"/>
          <a:stretch/>
        </p:blipFill>
        <p:spPr bwMode="auto">
          <a:xfrm>
            <a:off x="9851604" y="3844997"/>
            <a:ext cx="1447465" cy="1739755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56847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1F3F9-E35E-48FC-9B5E-3134EC90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Oogdruppels (</a:t>
            </a:r>
            <a:r>
              <a:rPr lang="nl-NL" dirty="0" err="1"/>
              <a:t>oculoguttae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9F951-2D53-4033-ACC0-F24CF5664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33575"/>
            <a:ext cx="5619750" cy="391858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Diverse soorten oogdruppels op de markt, zoals corticosteroïden, anesthetica, antibiotica, </a:t>
            </a:r>
            <a:r>
              <a:rPr lang="nl-NL" sz="1500" dirty="0" err="1"/>
              <a:t>pupilverwijders</a:t>
            </a:r>
            <a:r>
              <a:rPr lang="nl-NL" sz="1500" dirty="0"/>
              <a:t>, etc. Worden meestal geleverd in een kleine druppelaar voor eenmalig gebruik (</a:t>
            </a:r>
            <a:r>
              <a:rPr lang="nl-NL" sz="1500" i="1" dirty="0" err="1"/>
              <a:t>minim</a:t>
            </a:r>
            <a:r>
              <a:rPr lang="nl-NL" sz="1500" dirty="0"/>
              <a:t>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Voor het toedienen van oogdruppels moeten eerste de handen gewassen worden.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Wanneer het gaat om het druppelen van een ‘vies’ oog, wordt het oog eerst schoongemaakt met een gaasje met lauw water.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b="1" dirty="0"/>
              <a:t>Controleer: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Naam van de zorgvrager;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Juiste geneesmiddel;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Dosering;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Juiste toedieningsvorm;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Juiste oog;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Juiste tijdstip;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Houdbaarheidsdatum (mag niet langer dan een maand worden gebruikt).</a:t>
            </a:r>
          </a:p>
        </p:txBody>
      </p:sp>
      <p:pic>
        <p:nvPicPr>
          <p:cNvPr id="5122" name="Picture 2" descr="Oogdruppelen | Het Oogziekenhuis Rotterdam">
            <a:extLst>
              <a:ext uri="{FF2B5EF4-FFF2-40B4-BE49-F238E27FC236}">
                <a16:creationId xmlns:a16="http://schemas.microsoft.com/office/drawing/2014/main" id="{9EE42A93-57AD-4A5A-8D9E-0CFAB4C761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794" y="1866900"/>
            <a:ext cx="3749040" cy="3749040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8A11A1-E36B-4BDE-9C54-87D36D2E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88C221E6-93FE-4E73-A747-F51086EDA737}" type="datetime1">
              <a:rPr lang="nl-NL" smtClean="0"/>
              <a:pPr rtl="0">
                <a:spcAft>
                  <a:spcPts val="600"/>
                </a:spcAft>
              </a:pPr>
              <a:t>30-11-2020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4DF01-62AF-49D6-B44E-A853784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Instrumenten en doel (H3)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7C592-A892-4D3B-81B2-97962D774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58657"/>
            <a:ext cx="6083508" cy="3931920"/>
          </a:xfrm>
        </p:spPr>
        <p:txBody>
          <a:bodyPr>
            <a:normAutofit fontScale="92500" lnSpcReduction="10000"/>
          </a:bodyPr>
          <a:lstStyle/>
          <a:p>
            <a:r>
              <a:rPr lang="nl-NL" sz="1600" b="1" dirty="0"/>
              <a:t>Oftalmoscoop</a:t>
            </a:r>
            <a:r>
              <a:rPr lang="nl-NL" sz="1600" dirty="0"/>
              <a:t> (</a:t>
            </a:r>
            <a:r>
              <a:rPr lang="nl-NL" sz="1600" dirty="0" err="1"/>
              <a:t>fundoscoop</a:t>
            </a:r>
            <a:r>
              <a:rPr lang="nl-NL" sz="1600" dirty="0"/>
              <a:t>): het hoornvlies en vaatvlies inspecteren (C &amp; F-stand)</a:t>
            </a:r>
          </a:p>
          <a:p>
            <a:r>
              <a:rPr lang="nl-NL" sz="1600" b="1" dirty="0"/>
              <a:t>Oogmagneet</a:t>
            </a:r>
            <a:r>
              <a:rPr lang="nl-NL" sz="1600" dirty="0"/>
              <a:t>: kleine metaaldeeltjes kunnen hiermee aangetrokken worden die op het hoornvlies of bindvlies van het oog zijn terechtgekomen</a:t>
            </a:r>
          </a:p>
          <a:p>
            <a:r>
              <a:rPr lang="nl-NL" sz="1600" b="1" dirty="0"/>
              <a:t>Ooglidhouder</a:t>
            </a:r>
            <a:r>
              <a:rPr lang="nl-NL" sz="1600" dirty="0"/>
              <a:t>: om te voorkomen dat er met het oog geknipperd wordt tijdens een ingreep</a:t>
            </a:r>
          </a:p>
          <a:p>
            <a:r>
              <a:rPr lang="nl-NL" sz="1600" b="1" dirty="0"/>
              <a:t>Ooggutsje, oogbeiteltje en oogboortje</a:t>
            </a:r>
            <a:r>
              <a:rPr lang="nl-NL" sz="1600" dirty="0"/>
              <a:t>: hiermee kan een vastzittend corpus </a:t>
            </a:r>
            <a:r>
              <a:rPr lang="nl-NL" sz="1600" dirty="0" err="1"/>
              <a:t>aliënum</a:t>
            </a:r>
            <a:r>
              <a:rPr lang="nl-NL" sz="1600" dirty="0"/>
              <a:t> of verdikt weefsel verwijderd worden uit het hoorn- of bindvlies</a:t>
            </a:r>
          </a:p>
          <a:p>
            <a:r>
              <a:rPr lang="nl-NL" sz="1600" b="1" dirty="0" err="1"/>
              <a:t>Chalazionklem</a:t>
            </a:r>
            <a:r>
              <a:rPr lang="nl-NL" sz="1600" dirty="0"/>
              <a:t>: kan gebruikt worden bij het verwijderen van een gerstekorrel in een ooglid</a:t>
            </a:r>
          </a:p>
          <a:p>
            <a:r>
              <a:rPr lang="nl-NL" sz="1600" b="1" dirty="0" err="1"/>
              <a:t>Stenopeïsche</a:t>
            </a:r>
            <a:r>
              <a:rPr lang="nl-NL" sz="1600" b="1" dirty="0"/>
              <a:t> opening</a:t>
            </a:r>
            <a:r>
              <a:rPr lang="nl-NL" sz="1600" dirty="0"/>
              <a:t>: hulpmiddel bij het onderzoeken van de visus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ECA4F3-FAE5-4AFE-BF93-85236AC5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C221E6-93FE-4E73-A747-F51086EDA737}" type="datetime1">
              <a:rPr lang="nl-NL" smtClean="0"/>
              <a:t>30-11-2020</a:t>
            </a:fld>
            <a:endParaRPr lang="en-US"/>
          </a:p>
        </p:txBody>
      </p:sp>
      <p:pic>
        <p:nvPicPr>
          <p:cNvPr id="6146" name="Picture 2" descr="Oogmagneet mes lus - 1e Hulpwinkel - Webshop EHBO / BHV artikelen">
            <a:extLst>
              <a:ext uri="{FF2B5EF4-FFF2-40B4-BE49-F238E27FC236}">
                <a16:creationId xmlns:a16="http://schemas.microsoft.com/office/drawing/2014/main" id="{B3F74BF5-D77F-49F7-9770-560EF99F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59" y="799591"/>
            <a:ext cx="2466975" cy="14801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gerbrush oogboor inclusief boortje 1,0 mm | Merkala.nl">
            <a:extLst>
              <a:ext uri="{FF2B5EF4-FFF2-40B4-BE49-F238E27FC236}">
                <a16:creationId xmlns:a16="http://schemas.microsoft.com/office/drawing/2014/main" id="{827FA75F-44D8-4C8C-B507-57EC4B43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60" y="2505075"/>
            <a:ext cx="2466975" cy="18478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halazion pincetten - Pincetten - Instrumenten">
            <a:extLst>
              <a:ext uri="{FF2B5EF4-FFF2-40B4-BE49-F238E27FC236}">
                <a16:creationId xmlns:a16="http://schemas.microsoft.com/office/drawing/2014/main" id="{3EC06171-9E4A-4A67-A352-50831C3C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58" y="4502633"/>
            <a:ext cx="2466975" cy="16405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hthoe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hthoe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Doelen kennislijn: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4D7074-38F8-48FA-A22D-C9DA6FC3606F}"/>
              </a:ext>
            </a:extLst>
          </p:cNvPr>
          <p:cNvSpPr txBox="1"/>
          <p:nvPr/>
        </p:nvSpPr>
        <p:spPr>
          <a:xfrm>
            <a:off x="4740751" y="2024743"/>
            <a:ext cx="6718433" cy="3367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Beschrijven hoe een: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Visusonderzoek plaatsvindt;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Gezichtsveld onderzoek plaatsvindt;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Ofthalmoscopisch</a:t>
            </a:r>
            <a:r>
              <a:rPr lang="nl-NL" dirty="0"/>
              <a:t> onderzoek plaatsvindt;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Tonometrie</a:t>
            </a:r>
            <a:r>
              <a:rPr lang="nl-NL" dirty="0"/>
              <a:t> plaatsvindt;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Fluoresceïnekleuring plaatsvindt;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Corpus </a:t>
            </a:r>
            <a:r>
              <a:rPr lang="nl-NL" dirty="0" err="1"/>
              <a:t>aliënum</a:t>
            </a:r>
            <a:r>
              <a:rPr lang="nl-NL" dirty="0"/>
              <a:t> uit het oog wordt verwijderd;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Oog wordt gedruppeld, gezalfd en wordt uitgespoeld.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hthoe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hthoe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Doelen vaardighedenlijn: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4D7074-38F8-48FA-A22D-C9DA6FC3606F}"/>
              </a:ext>
            </a:extLst>
          </p:cNvPr>
          <p:cNvSpPr txBox="1"/>
          <p:nvPr/>
        </p:nvSpPr>
        <p:spPr>
          <a:xfrm>
            <a:off x="4740751" y="2024743"/>
            <a:ext cx="6718433" cy="295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Klaarleggen van benodigdheden/instrumenten voor en uitvoeren van: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Diverse visustesten;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Oogdruppelen</a:t>
            </a:r>
            <a:r>
              <a:rPr lang="nl-NL" dirty="0"/>
              <a:t>, zalven en uitspoelen;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Othalmoscopisch</a:t>
            </a:r>
            <a:r>
              <a:rPr lang="nl-NL" dirty="0"/>
              <a:t> onderzoek en toepassen van fluoresceïnekleuring;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Voor het verwijderen van een corpus </a:t>
            </a:r>
            <a:r>
              <a:rPr lang="nl-NL" dirty="0" err="1"/>
              <a:t>aliënum</a:t>
            </a:r>
            <a:r>
              <a:rPr lang="nl-NL" dirty="0"/>
              <a:t> uit het oog..</a:t>
            </a:r>
          </a:p>
        </p:txBody>
      </p:sp>
    </p:spTree>
    <p:extLst>
      <p:ext uri="{BB962C8B-B14F-4D97-AF65-F5344CB8AC3E}">
        <p14:creationId xmlns:p14="http://schemas.microsoft.com/office/powerpoint/2010/main" val="228782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oogbol">
            <a:extLst>
              <a:ext uri="{FF2B5EF4-FFF2-40B4-BE49-F238E27FC236}">
                <a16:creationId xmlns:a16="http://schemas.microsoft.com/office/drawing/2014/main" id="{F95F28FB-9A53-430D-9430-AA531C17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1562672"/>
            <a:ext cx="7696201" cy="37326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81EC8-9D98-4487-BC4E-25F1583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30-11-2020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FC1F74-E598-4D4B-B403-82948822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851154"/>
            <a:ext cx="3144774" cy="1645920"/>
          </a:xfrm>
        </p:spPr>
        <p:txBody>
          <a:bodyPr anchor="b">
            <a:normAutofit/>
          </a:bodyPr>
          <a:lstStyle/>
          <a:p>
            <a:r>
              <a:rPr lang="nl-NL" sz="2300" i="1" dirty="0"/>
              <a:t>Anatomie van het oog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E5DB13-6711-4393-BB72-AA1B7C6E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650998"/>
            <a:ext cx="3144774" cy="351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welk deel van het oog bevinden zich de staafjes en de kegeltjes?</a:t>
            </a:r>
          </a:p>
          <a:p>
            <a:pPr marL="0" indent="0">
              <a:buNone/>
            </a:pPr>
            <a:r>
              <a:rPr lang="nl-NL" dirty="0"/>
              <a:t>Met welk deel van het oog zien we het scherpst?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06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ogzorgpunt - oogheelkundige praktijk voor eerstelijns oogzorg">
            <a:extLst>
              <a:ext uri="{FF2B5EF4-FFF2-40B4-BE49-F238E27FC236}">
                <a16:creationId xmlns:a16="http://schemas.microsoft.com/office/drawing/2014/main" id="{BF230FA4-2BCD-4532-89AF-380656C99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1" b="1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821236-FDAE-4428-B50B-2C69C773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30-11-2020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58340D-AA02-4927-969C-A42A5735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nl-NL" dirty="0"/>
              <a:t>Oogheelkundig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6A230-DA3B-4D89-85BF-42EE0AF2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700" dirty="0"/>
              <a:t>In de huisartsenpraktijk wordt er oogheelkundig onderzoek uitgevoerd: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Bij klachten van het oog;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Voor keuringen;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Bij periodiek geneeskundig onderzoek;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Bij zogenaamde screenings (bijv. JGZ: vroegtijdige onderkenning visuele stoornissen (VOV).</a:t>
            </a:r>
          </a:p>
        </p:txBody>
      </p:sp>
    </p:spTree>
    <p:extLst>
      <p:ext uri="{BB962C8B-B14F-4D97-AF65-F5344CB8AC3E}">
        <p14:creationId xmlns:p14="http://schemas.microsoft.com/office/powerpoint/2010/main" val="296941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D8FFC-E98B-4809-A43C-02C6967D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800" dirty="0"/>
              <a:t>Doel visustesten: gezichtsscherpte bepalen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E7848-F2E5-4A64-B19F-116A3E36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336" y="2151423"/>
            <a:ext cx="4484914" cy="406398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Vanaf aan standaardafstand wordt gekeken welke symbolen of letters van verschillende grootte de patiënt nog kan waarnemen.</a:t>
            </a:r>
          </a:p>
          <a:p>
            <a:r>
              <a:rPr lang="nl-NL" dirty="0"/>
              <a:t>Letterkaart volgens  Snellen;</a:t>
            </a:r>
          </a:p>
          <a:p>
            <a:r>
              <a:rPr lang="nl-NL" dirty="0" err="1"/>
              <a:t>Universeelkaart</a:t>
            </a:r>
            <a:r>
              <a:rPr lang="nl-NL" dirty="0"/>
              <a:t> met </a:t>
            </a:r>
            <a:r>
              <a:rPr lang="nl-NL" dirty="0" err="1"/>
              <a:t>Landolt</a:t>
            </a:r>
            <a:r>
              <a:rPr lang="nl-NL" dirty="0"/>
              <a:t>-C en E-haak; </a:t>
            </a:r>
          </a:p>
          <a:p>
            <a:r>
              <a:rPr lang="nl-NL" dirty="0"/>
              <a:t>Spiegelkaart;</a:t>
            </a:r>
          </a:p>
          <a:p>
            <a:r>
              <a:rPr lang="nl-NL" dirty="0"/>
              <a:t>Amsterdamse plaatjeskaart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heeft de voorkeur om het oog af te dekken met een occlusiebril.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A9EABC-C294-441E-BC92-DAD46C71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30-11-2020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A18501-AA3E-48F5-AB47-30C03BE9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888" y="3429000"/>
            <a:ext cx="1689482" cy="25122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BFBC92D-50F2-4469-8937-B95BA587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1615" y="2087715"/>
            <a:ext cx="2013657" cy="2013657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C7AEEB-F138-40D0-9F82-950903D2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893" y="3631106"/>
            <a:ext cx="1507106" cy="2108027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0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9AFA3-3669-4FC1-970B-BED48CC8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Visustest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C3E32-8A4C-49FE-896F-270C92DC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5324"/>
            <a:ext cx="7152640" cy="42697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Bij kinderen jonger dan 3 jaar is een visusonderzoek meestal nog niet mogelijk. Tussen de 3 en 4 jaar wordt meestal gebruik gemaakt van de Amsterdamse plaatjeskaart. (APK).</a:t>
            </a:r>
          </a:p>
          <a:p>
            <a:pPr marL="0" indent="0">
              <a:buNone/>
            </a:pPr>
            <a:r>
              <a:rPr lang="nl-NL" dirty="0"/>
              <a:t>Na het vierde levensjaar kan de </a:t>
            </a:r>
            <a:r>
              <a:rPr lang="nl-NL" dirty="0" err="1"/>
              <a:t>Landoltse</a:t>
            </a:r>
            <a:r>
              <a:rPr lang="nl-NL" dirty="0"/>
              <a:t>-C-kaart gebruikt worden.</a:t>
            </a:r>
          </a:p>
          <a:p>
            <a:pPr marL="0" indent="0">
              <a:buNone/>
            </a:pPr>
            <a:r>
              <a:rPr lang="nl-NL" i="1" dirty="0"/>
              <a:t>Hoe wordt de visustest genoteerd?</a:t>
            </a:r>
          </a:p>
          <a:p>
            <a:r>
              <a:rPr lang="nl-NL" dirty="0"/>
              <a:t>De visus wordt uitgedrukt in </a:t>
            </a:r>
            <a:r>
              <a:rPr lang="nl-NL" b="1" dirty="0"/>
              <a:t>d/D</a:t>
            </a:r>
            <a:r>
              <a:rPr lang="nl-NL" dirty="0"/>
              <a:t>; </a:t>
            </a:r>
            <a:r>
              <a:rPr lang="nl-NL" b="1" dirty="0"/>
              <a:t>d</a:t>
            </a:r>
            <a:r>
              <a:rPr lang="nl-NL" dirty="0"/>
              <a:t> is de afstand van de kaart tot de patiënt (5/6 m), </a:t>
            </a:r>
            <a:r>
              <a:rPr lang="nl-NL" b="1" dirty="0"/>
              <a:t>D</a:t>
            </a:r>
            <a:r>
              <a:rPr lang="nl-NL" dirty="0"/>
              <a:t> is de afstand waarop iemand met een visus van 100% de regel kan lezen.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Onderzoek eerst het rechteroog, tenzij al bekend is dat dit het slechte oog is. </a:t>
            </a:r>
          </a:p>
          <a:p>
            <a:pPr marL="0" indent="0">
              <a:buNone/>
            </a:pPr>
            <a:r>
              <a:rPr lang="nl-NL" dirty="0"/>
              <a:t>De patiënt dient het linkeroog af te dekken en ontspannen en niet turend naar de kaart te kijken.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0468B4-1B47-4C21-9081-B029F55D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F80720-5837-4C35-BBE5-1C1ED630F5B7}" type="datetime1">
              <a:rPr lang="nl-NL" smtClean="0"/>
              <a:t>30-11-2020</a:t>
            </a:fld>
            <a:endParaRPr lang="en-US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2C14266-EB0B-4D6C-8B5E-D0AD9FDAF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23402"/>
              </p:ext>
            </p:extLst>
          </p:nvPr>
        </p:nvGraphicFramePr>
        <p:xfrm>
          <a:off x="1473200" y="3752354"/>
          <a:ext cx="59150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851560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1466391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7968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Notatie rechteroog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Notatie linkeroog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Andere notaties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9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V.O.D. 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V.O.S. 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cc: cum </a:t>
                      </a:r>
                      <a:r>
                        <a:rPr lang="nl-NL" sz="1200" dirty="0" err="1"/>
                        <a:t>correctione</a:t>
                      </a:r>
                      <a:r>
                        <a:rPr lang="nl-NL" sz="1200" dirty="0"/>
                        <a:t> (bril/lenzen)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7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/>
                        <a:t>sc</a:t>
                      </a:r>
                      <a:r>
                        <a:rPr lang="nl-NL" sz="1200" dirty="0"/>
                        <a:t>: </a:t>
                      </a:r>
                      <a:r>
                        <a:rPr lang="nl-NL" sz="1200" dirty="0" err="1"/>
                        <a:t>sin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correctione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906870"/>
                  </a:ext>
                </a:extLst>
              </a:tr>
            </a:tbl>
          </a:graphicData>
        </a:graphic>
      </p:graphicFrame>
      <p:pic>
        <p:nvPicPr>
          <p:cNvPr id="2050" name="Picture 2" descr="visustest | Groter Worden">
            <a:extLst>
              <a:ext uri="{FF2B5EF4-FFF2-40B4-BE49-F238E27FC236}">
                <a16:creationId xmlns:a16="http://schemas.microsoft.com/office/drawing/2014/main" id="{495DA34A-8246-47EC-97F6-B7CA143C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0" y="2713881"/>
            <a:ext cx="3230805" cy="20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6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08464-D5E3-40CD-AA98-E180A6D2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Andere visusonderzoeken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BE506A-8937-41B6-BF7F-58DF6A10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/>
              <a:t>Stenopeïsche</a:t>
            </a:r>
            <a:r>
              <a:rPr lang="nl-NL" b="1" dirty="0"/>
              <a:t> opening:</a:t>
            </a:r>
          </a:p>
          <a:p>
            <a:pPr marL="0" indent="0">
              <a:buNone/>
            </a:pPr>
            <a:r>
              <a:rPr lang="nl-NL" dirty="0"/>
              <a:t>Er wordt hierbij gebruik gemaakt van een plaatje met meestal één gaatje van 1 mm doorsnee. Het wordt gebruikt om verstrooiing van het licht in het oog te verminderen.</a:t>
            </a:r>
          </a:p>
          <a:p>
            <a:pPr marL="0" indent="0">
              <a:buNone/>
            </a:pPr>
            <a:r>
              <a:rPr lang="nl-NL" dirty="0"/>
              <a:t>Als de patiënt bij het kijken hierdoor beter kan zien, is er vaak sprake van een </a:t>
            </a:r>
            <a:r>
              <a:rPr lang="nl-NL" i="1" dirty="0"/>
              <a:t>brekingsafwijking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et OOG ANATOMIE / FYSIOLOGIE | SpringerLink">
            <a:extLst>
              <a:ext uri="{FF2B5EF4-FFF2-40B4-BE49-F238E27FC236}">
                <a16:creationId xmlns:a16="http://schemas.microsoft.com/office/drawing/2014/main" id="{2D04F7CF-005B-47DF-A406-3EDB49A3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2" y="2103120"/>
            <a:ext cx="4663440" cy="32592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16246F-60FB-4CCE-98A6-3FAF4054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30-11-2020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Gezichtsveldonderzoek">
            <a:hlinkClick r:id="" action="ppaction://media"/>
            <a:extLst>
              <a:ext uri="{FF2B5EF4-FFF2-40B4-BE49-F238E27FC236}">
                <a16:creationId xmlns:a16="http://schemas.microsoft.com/office/drawing/2014/main" id="{187A1FF0-38DB-4854-9223-F15B57AB4575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9" y="1264443"/>
            <a:ext cx="7696201" cy="4329113"/>
          </a:xfrm>
          <a:prstGeom prst="rect">
            <a:avLst/>
          </a:prstGeom>
          <a:noFill/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1CE939-7419-4710-8C3D-BF88AB60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88C221E6-93FE-4E73-A747-F51086EDA737}" type="datetime1">
              <a:rPr lang="nl-NL" smtClean="0"/>
              <a:pPr rtl="0">
                <a:spcAft>
                  <a:spcPts val="600"/>
                </a:spcAft>
              </a:pPr>
              <a:t>30-11-2020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0C9FFC-C844-4C39-9A3A-60DAEAF7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144016"/>
          </a:xfrm>
        </p:spPr>
        <p:txBody>
          <a:bodyPr anchor="b">
            <a:normAutofit/>
          </a:bodyPr>
          <a:lstStyle/>
          <a:p>
            <a:r>
              <a:rPr lang="nl-NL" sz="2000" dirty="0"/>
              <a:t>Gezichtsveldonderzoek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2CC07C-F283-4E76-BA86-EE91BBD56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1939544"/>
            <a:ext cx="3144774" cy="35112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100" dirty="0"/>
              <a:t>Het gezichtsveld is het hele gebied dat we kunnen overzien, terwijl we vooruit kijken.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100" dirty="0"/>
              <a:t>Als we met één oog naar een punt kijken, zien we meer dan dat punt alleen.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100" dirty="0"/>
              <a:t>Het gezichtsveld is van groot belang in het dagelijks leven om te voorkomen dat we ergens tegenaan lopen.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100" dirty="0"/>
              <a:t>We gebruiken een gezichtsveldonderzoek bij onderzoek naar: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100" dirty="0"/>
              <a:t>Groene staar (glaucoom): schade aan de oogzenuw door verhoogde oogdruk;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100" dirty="0"/>
              <a:t>Neurologische afwijkingen (na bijv. een herseninfarct;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100" dirty="0"/>
              <a:t>Oogzenuwafwijking;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100" dirty="0"/>
              <a:t>Medicijngebruik (bijv.  </a:t>
            </a:r>
            <a:r>
              <a:rPr lang="nl-NL" sz="1100" dirty="0" err="1"/>
              <a:t>Sabril</a:t>
            </a:r>
            <a:r>
              <a:rPr lang="nl-NL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73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angepast 4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996600"/>
      </a:accent1>
      <a:accent2>
        <a:srgbClr val="E8A67E"/>
      </a:accent2>
      <a:accent3>
        <a:srgbClr val="A5A5A5"/>
      </a:accent3>
      <a:accent4>
        <a:srgbClr val="EACFA4"/>
      </a:accent4>
      <a:accent5>
        <a:srgbClr val="996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Sagona ExtraLight"/>
        <a:ea typeface=""/>
        <a:cs typeface=""/>
      </a:majorFont>
      <a:minorFont>
        <a:latin typeface="Sagona ExtraLight"/>
        <a:ea typeface=""/>
        <a:cs typeface="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2_TF56410444" id="{27F6A5AA-9E72-44A1-9506-064AF95EB28B}" vid="{ED008959-6D9A-46E3-A724-C86C02202C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83C1F785C764F9A38FCBEC29DD7B3" ma:contentTypeVersion="10" ma:contentTypeDescription="Een nieuw document maken." ma:contentTypeScope="" ma:versionID="0fb06cb005f37fafc9543f4e2c773577">
  <xsd:schema xmlns:xsd="http://www.w3.org/2001/XMLSchema" xmlns:xs="http://www.w3.org/2001/XMLSchema" xmlns:p="http://schemas.microsoft.com/office/2006/metadata/properties" xmlns:ns3="fe7f3640-dee9-45f0-a89d-e6c05832ed7a" xmlns:ns4="9912d8de-1901-472a-966c-e2330e0360c6" targetNamespace="http://schemas.microsoft.com/office/2006/metadata/properties" ma:root="true" ma:fieldsID="94563ff4be7fab35ddba5810d93998b2" ns3:_="" ns4:_="">
    <xsd:import namespace="fe7f3640-dee9-45f0-a89d-e6c05832ed7a"/>
    <xsd:import namespace="9912d8de-1901-472a-966c-e2330e0360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f3640-dee9-45f0-a89d-e6c05832e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d8de-1901-472a-966c-e2330e036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A8C0E2-F7EC-4DE9-A417-080E90CB3B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97151D-0E37-4741-A9A9-85F38919E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A0200F-EDBF-47F1-BE71-00BBB3B97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f3640-dee9-45f0-a89d-e6c05832ed7a"/>
    <ds:schemaRef ds:uri="9912d8de-1901-472a-966c-e2330e036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885</Words>
  <Application>Microsoft Office PowerPoint</Application>
  <PresentationFormat>Breedbeeld</PresentationFormat>
  <Paragraphs>110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Sagona ExtraLight</vt:lpstr>
      <vt:lpstr>SavonVTI</vt:lpstr>
      <vt:lpstr>Oogheelkunde</vt:lpstr>
      <vt:lpstr>Doelen kennislijn:</vt:lpstr>
      <vt:lpstr>Doelen vaardighedenlijn:</vt:lpstr>
      <vt:lpstr>Anatomie van het oog</vt:lpstr>
      <vt:lpstr>Oogheelkundig onderzoek</vt:lpstr>
      <vt:lpstr>Doel visustesten: gezichtsscherpte bepalen</vt:lpstr>
      <vt:lpstr>Visustest</vt:lpstr>
      <vt:lpstr>Andere visusonderzoeken</vt:lpstr>
      <vt:lpstr>Gezichtsveldonderzoek</vt:lpstr>
      <vt:lpstr>Tonometrie (oogboldrukmeting)</vt:lpstr>
      <vt:lpstr>Andere visusonderzoeken:</vt:lpstr>
      <vt:lpstr>Oogdruppels (oculoguttae)</vt:lpstr>
      <vt:lpstr>Instrumenten en doel (H3)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Oogheelkunde</dc:title>
  <dc:creator>Hanneke van Tuinen</dc:creator>
  <cp:lastModifiedBy>Hanneke van Tuinen</cp:lastModifiedBy>
  <cp:revision>2</cp:revision>
  <dcterms:created xsi:type="dcterms:W3CDTF">2020-11-29T09:46:38Z</dcterms:created>
  <dcterms:modified xsi:type="dcterms:W3CDTF">2020-11-30T08:57:06Z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0x0101007EE83C1F785C764F9A38FCBEC29DD7B3</vt:lpwstr>
  </property>
</Properties>
</file>